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0" r:id="rId4"/>
    <p:sldId id="257" r:id="rId5"/>
    <p:sldId id="258" r:id="rId6"/>
    <p:sldId id="259" r:id="rId7"/>
    <p:sldId id="260" r:id="rId8"/>
    <p:sldId id="261" r:id="rId9"/>
    <p:sldId id="262" r:id="rId10"/>
    <p:sldId id="269" r:id="rId11"/>
    <p:sldId id="272" r:id="rId12"/>
    <p:sldId id="263" r:id="rId13"/>
    <p:sldId id="264" r:id="rId14"/>
    <p:sldId id="265" r:id="rId15"/>
    <p:sldId id="281" r:id="rId16"/>
    <p:sldId id="266" r:id="rId17"/>
    <p:sldId id="267" r:id="rId18"/>
    <p:sldId id="268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8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2016/11/14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43608" y="2564904"/>
            <a:ext cx="7128792" cy="16561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 smtClean="0">
                <a:solidFill>
                  <a:schemeClr val="tx1"/>
                </a:solidFill>
              </a:rPr>
              <a:t>指针数字图标识别</a:t>
            </a:r>
            <a:endParaRPr lang="zh-CN" altLang="en-US" sz="6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591300" y="1700808"/>
            <a:ext cx="2552700" cy="3000376"/>
            <a:chOff x="6372200" y="1700808"/>
            <a:chExt cx="2552700" cy="3000376"/>
          </a:xfrm>
        </p:grpSpPr>
        <p:pic>
          <p:nvPicPr>
            <p:cNvPr id="26629" name="Picture 5" descr="http://g.hiphotos.baidu.com/baike/w%3D268%3Bg%3D0/sign=5e90656835adcbef01347900949449e0/aec379310a55b31965f6ded947a98226cffc170a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72200" y="1700808"/>
              <a:ext cx="2552700" cy="3000376"/>
            </a:xfrm>
            <a:prstGeom prst="rect">
              <a:avLst/>
            </a:prstGeom>
            <a:noFill/>
          </p:spPr>
        </p:pic>
        <p:cxnSp>
          <p:nvCxnSpPr>
            <p:cNvPr id="7" name="直接连接符 6"/>
            <p:cNvCxnSpPr/>
            <p:nvPr/>
          </p:nvCxnSpPr>
          <p:spPr>
            <a:xfrm>
              <a:off x="6660232" y="2420888"/>
              <a:ext cx="792088" cy="7920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6630" name="Object 6"/>
            <p:cNvGraphicFramePr>
              <a:graphicFrameLocks noChangeAspect="1"/>
            </p:cNvGraphicFramePr>
            <p:nvPr/>
          </p:nvGraphicFramePr>
          <p:xfrm>
            <a:off x="6732240" y="2811909"/>
            <a:ext cx="358775" cy="473075"/>
          </p:xfrm>
          <a:graphic>
            <a:graphicData uri="http://schemas.openxmlformats.org/presentationml/2006/ole">
              <p:oleObj spid="_x0000_s26630" name="Equation" r:id="rId4" imgW="126720" imgH="177480" progId="Equation.DSMT4">
                <p:embed/>
              </p:oleObj>
            </a:graphicData>
          </a:graphic>
        </p:graphicFrame>
      </p:grp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39552" y="476672"/>
            <a:ext cx="8280920" cy="1752600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 smtClean="0">
                <a:solidFill>
                  <a:schemeClr val="tx1"/>
                </a:solidFill>
              </a:rPr>
              <a:t>对所获取的点，以圆心为坐标中心投影到四个象限，即计算所获取的直线与水平方向的夹角    ，讨论</a:t>
            </a:r>
            <a:r>
              <a:rPr lang="en-US" altLang="zh-CN" sz="3600" b="1" dirty="0" smtClean="0">
                <a:solidFill>
                  <a:schemeClr val="tx1"/>
                </a:solidFill>
              </a:rPr>
              <a:t>x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，</a:t>
            </a:r>
            <a:r>
              <a:rPr lang="en-US" altLang="zh-CN" sz="3600" b="1" dirty="0" smtClean="0">
                <a:solidFill>
                  <a:schemeClr val="tx1"/>
                </a:solidFill>
              </a:rPr>
              <a:t>y</a:t>
            </a:r>
            <a:endParaRPr lang="zh-CN" altLang="en-US" sz="3600" b="1" dirty="0">
              <a:solidFill>
                <a:schemeClr val="tx1"/>
              </a:solidFill>
            </a:endParaRPr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3491880" y="1700808"/>
          <a:ext cx="360040" cy="472408"/>
        </p:xfrm>
        <a:graphic>
          <a:graphicData uri="http://schemas.openxmlformats.org/presentationml/2006/ole">
            <p:oleObj spid="_x0000_s26626" name="Equation" r:id="rId5" imgW="126720" imgH="177480" progId="Equation.DSMT4">
              <p:embed/>
            </p:oleObj>
          </a:graphicData>
        </a:graphic>
      </p:graphicFrame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899592" y="4293096"/>
          <a:ext cx="6780753" cy="2160240"/>
        </p:xfrm>
        <a:graphic>
          <a:graphicData uri="http://schemas.openxmlformats.org/presentationml/2006/ole">
            <p:oleObj spid="_x0000_s26627" name="Equation" r:id="rId6" imgW="2869920" imgH="91440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03648" y="2204864"/>
            <a:ext cx="6264696" cy="16561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dirty="0" smtClean="0">
                <a:solidFill>
                  <a:schemeClr val="tx1"/>
                </a:solidFill>
              </a:rPr>
              <a:t>2.</a:t>
            </a:r>
            <a:r>
              <a:rPr lang="zh-CN" altLang="en-US" sz="6600" b="1" dirty="0" smtClean="0">
                <a:solidFill>
                  <a:schemeClr val="tx1"/>
                </a:solidFill>
              </a:rPr>
              <a:t>数字识别</a:t>
            </a:r>
            <a:endParaRPr lang="zh-CN" altLang="en-US" sz="6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31840" y="188640"/>
            <a:ext cx="2736304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</a:rPr>
              <a:t>图像标定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31840" y="1124744"/>
            <a:ext cx="2736304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</a:rPr>
              <a:t>数字区域检测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31840" y="2060848"/>
            <a:ext cx="2736304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</a:rPr>
              <a:t>拉伸变换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31840" y="2996952"/>
            <a:ext cx="2736304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</a:rPr>
              <a:t>二值化处理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31840" y="3933056"/>
            <a:ext cx="2736304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</a:rPr>
              <a:t>先行扫描再列扫描提取单个数字图像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31840" y="4869160"/>
            <a:ext cx="2736304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</a:rPr>
              <a:t>分割的图像块采用模板匹配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31840" y="5805264"/>
            <a:ext cx="2736304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</a:rPr>
              <a:t>采用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KNN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模板匹配法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4355976" y="836712"/>
            <a:ext cx="216024" cy="2880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4355976" y="1772816"/>
            <a:ext cx="216024" cy="2880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4355976" y="2708920"/>
            <a:ext cx="216024" cy="2880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4427984" y="3645024"/>
            <a:ext cx="216024" cy="2880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4427984" y="4581128"/>
            <a:ext cx="216024" cy="2880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4427984" y="5517232"/>
            <a:ext cx="216024" cy="2880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71600" y="548680"/>
            <a:ext cx="576064" cy="568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 smtClean="0">
                <a:solidFill>
                  <a:srgbClr val="FF0000"/>
                </a:solidFill>
              </a:rPr>
              <a:t>数字识别程序流程图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F:\麦隆-赵波\公司10.2\test_digital_carSpeed+temperature\test_digital\Speed_60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294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6516216" y="2276872"/>
            <a:ext cx="50405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 descr="C:\Users\Administrator\AppData\Roaming\Tencent\Users\254627519\QQ\WinTemp\RichOle\]$IEV6C}}T{}~)3%LB3BYX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8640"/>
            <a:ext cx="2974501" cy="2708920"/>
          </a:xfrm>
          <a:prstGeom prst="rect">
            <a:avLst/>
          </a:prstGeom>
          <a:noFill/>
        </p:spPr>
      </p:pic>
      <p:pic>
        <p:nvPicPr>
          <p:cNvPr id="54274" name="Picture 2" descr="C:\Users\Administrator\AppData\Roaming\Tencent\Users\254627519\QQ\WinTemp\RichOle\523NTV{BP{5CNFH88PN8S6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188640"/>
            <a:ext cx="2895600" cy="2676525"/>
          </a:xfrm>
          <a:prstGeom prst="rect">
            <a:avLst/>
          </a:prstGeom>
          <a:noFill/>
        </p:spPr>
      </p:pic>
      <p:pic>
        <p:nvPicPr>
          <p:cNvPr id="54275" name="Picture 3" descr="C:\Users\Administrator\AppData\Roaming\Tencent\Users\254627519\QQ\WinTemp\RichOle\{6X~5Z96VSN[{1[0@AENTI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4005064"/>
            <a:ext cx="3096837" cy="2808312"/>
          </a:xfrm>
          <a:prstGeom prst="rect">
            <a:avLst/>
          </a:prstGeom>
          <a:noFill/>
        </p:spPr>
      </p:pic>
      <p:pic>
        <p:nvPicPr>
          <p:cNvPr id="54276" name="Picture 4" descr="C:\Users\Administrator\AppData\Roaming\Tencent\Users\254627519\QQ\WinTemp\RichOle\{8@HDUJS7FVI78FQ$Z(_51M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3861048"/>
            <a:ext cx="2664296" cy="2827672"/>
          </a:xfrm>
          <a:prstGeom prst="rect">
            <a:avLst/>
          </a:prstGeom>
          <a:noFill/>
        </p:spPr>
      </p:pic>
      <p:sp>
        <p:nvSpPr>
          <p:cNvPr id="6" name="右箭头 5"/>
          <p:cNvSpPr/>
          <p:nvPr/>
        </p:nvSpPr>
        <p:spPr>
          <a:xfrm>
            <a:off x="3275856" y="1196752"/>
            <a:ext cx="187220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563888" y="548680"/>
            <a:ext cx="129614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拉伸变换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 rot="5400000">
            <a:off x="5994158" y="3266982"/>
            <a:ext cx="111612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804248" y="3068960"/>
            <a:ext cx="129614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二值变换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" name="右箭头 9"/>
          <p:cNvSpPr/>
          <p:nvPr/>
        </p:nvSpPr>
        <p:spPr>
          <a:xfrm rot="10800000">
            <a:off x="3059832" y="5445224"/>
            <a:ext cx="201622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059832" y="4797152"/>
            <a:ext cx="2088232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先行扫描在列扫描分割出单个数字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71800" y="3140968"/>
            <a:ext cx="259228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rgbClr val="FF0000"/>
                </a:solidFill>
              </a:rPr>
              <a:t>数字识别预处理流程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AutoShape 2" descr="http://img.blog.csdn.net/20131203103121296?watermark/2/text/aHR0cDovL2Jsb2cuY3Nkbi5uZXQvd2FuZ3lhbmluZ2xt/font/5a6L5L2T/fontsize/400/fill/I0JBQkFCMA==/dissolve/70/gravity/SouthEa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51520" y="476672"/>
            <a:ext cx="864096" cy="5616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</a:rPr>
              <a:t>KNN</a:t>
            </a:r>
            <a:r>
              <a:rPr lang="zh-CN" altLang="en-US" sz="3200" dirty="0" smtClean="0">
                <a:solidFill>
                  <a:srgbClr val="FF0000"/>
                </a:solidFill>
              </a:rPr>
              <a:t>训练流程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91680" y="188640"/>
            <a:ext cx="2088232" cy="5760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测试图片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44008" y="188640"/>
            <a:ext cx="2088232" cy="5760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训练样本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47664" y="1268760"/>
            <a:ext cx="5472608" cy="720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预处理找到</a:t>
            </a:r>
            <a:r>
              <a:rPr lang="en-US" altLang="zh-CN" sz="2400" dirty="0" smtClean="0">
                <a:solidFill>
                  <a:schemeClr val="tx1"/>
                </a:solidFill>
              </a:rPr>
              <a:t>ROI(Region of Interest)</a:t>
            </a:r>
            <a:r>
              <a:rPr lang="zh-CN" altLang="en-US" sz="2400" dirty="0" smtClean="0">
                <a:solidFill>
                  <a:schemeClr val="tx1"/>
                </a:solidFill>
              </a:rPr>
              <a:t>区域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91680" y="2492896"/>
            <a:ext cx="2088232" cy="5760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测试</a:t>
            </a:r>
            <a:r>
              <a:rPr lang="zh-CN" altLang="en-US" sz="2400" dirty="0" smtClean="0">
                <a:solidFill>
                  <a:schemeClr val="tx1"/>
                </a:solidFill>
              </a:rPr>
              <a:t>数据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60032" y="2492896"/>
            <a:ext cx="2232248" cy="5760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训练数</a:t>
            </a:r>
            <a:r>
              <a:rPr lang="zh-CN" altLang="en-US" sz="2400" dirty="0" smtClean="0">
                <a:solidFill>
                  <a:schemeClr val="tx1"/>
                </a:solidFill>
              </a:rPr>
              <a:t>据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60032" y="3573016"/>
            <a:ext cx="2376264" cy="5760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KNN</a:t>
            </a:r>
            <a:r>
              <a:rPr lang="zh-CN" altLang="en-US" sz="2400" dirty="0" smtClean="0">
                <a:solidFill>
                  <a:schemeClr val="tx1"/>
                </a:solidFill>
              </a:rPr>
              <a:t>近</a:t>
            </a:r>
            <a:r>
              <a:rPr lang="zh-CN" altLang="en-US" sz="2400" dirty="0" smtClean="0">
                <a:solidFill>
                  <a:schemeClr val="tx1"/>
                </a:solidFill>
              </a:rPr>
              <a:t>邻训练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55976" y="4653136"/>
            <a:ext cx="3456384" cy="8640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KNN</a:t>
            </a:r>
            <a:r>
              <a:rPr lang="zh-CN" altLang="en-US" sz="2400" dirty="0" smtClean="0">
                <a:solidFill>
                  <a:schemeClr val="tx1"/>
                </a:solidFill>
              </a:rPr>
              <a:t>近</a:t>
            </a:r>
            <a:r>
              <a:rPr lang="zh-CN" altLang="en-US" sz="2400" dirty="0" smtClean="0">
                <a:solidFill>
                  <a:schemeClr val="tx1"/>
                </a:solidFill>
              </a:rPr>
              <a:t>邻分类法分类 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knn:find_nearest</a:t>
            </a:r>
            <a:r>
              <a:rPr lang="en-US" altLang="zh-CN" sz="2400" dirty="0" smtClean="0">
                <a:solidFill>
                  <a:schemeClr val="tx1"/>
                </a:solidFill>
              </a:rPr>
              <a:t>()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932040" y="5949280"/>
            <a:ext cx="2376264" cy="5760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分</a:t>
            </a:r>
            <a:r>
              <a:rPr lang="zh-CN" altLang="en-US" sz="2400" dirty="0" smtClean="0">
                <a:solidFill>
                  <a:schemeClr val="tx1"/>
                </a:solidFill>
              </a:rPr>
              <a:t>类识别结果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2699792" y="764704"/>
            <a:ext cx="0" cy="50405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5724128" y="764704"/>
            <a:ext cx="0" cy="50405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2699792" y="1988840"/>
            <a:ext cx="0" cy="50405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6084168" y="1988840"/>
            <a:ext cx="0" cy="50405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6012160" y="3068960"/>
            <a:ext cx="0" cy="50405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6012160" y="4149080"/>
            <a:ext cx="0" cy="50405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3" idx="2"/>
          </p:cNvCxnSpPr>
          <p:nvPr/>
        </p:nvCxnSpPr>
        <p:spPr>
          <a:xfrm>
            <a:off x="6084168" y="5517232"/>
            <a:ext cx="0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2771800" y="5085184"/>
            <a:ext cx="158417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endCxn id="10" idx="2"/>
          </p:cNvCxnSpPr>
          <p:nvPr/>
        </p:nvCxnSpPr>
        <p:spPr>
          <a:xfrm flipH="1" flipV="1">
            <a:off x="2735796" y="3068960"/>
            <a:ext cx="36004" cy="201622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03648" y="2204864"/>
            <a:ext cx="6264696" cy="16561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dirty="0" smtClean="0">
                <a:solidFill>
                  <a:schemeClr val="tx1"/>
                </a:solidFill>
              </a:rPr>
              <a:t>3.</a:t>
            </a:r>
            <a:r>
              <a:rPr lang="zh-CN" altLang="en-US" sz="6600" b="1" dirty="0" smtClean="0">
                <a:solidFill>
                  <a:schemeClr val="tx1"/>
                </a:solidFill>
              </a:rPr>
              <a:t>图标识别</a:t>
            </a:r>
            <a:endParaRPr lang="zh-CN" altLang="en-US" sz="6600" b="1" dirty="0">
              <a:solidFill>
                <a:schemeClr val="tx1"/>
              </a:solidFill>
            </a:endParaRPr>
          </a:p>
        </p:txBody>
      </p:sp>
      <p:sp>
        <p:nvSpPr>
          <p:cNvPr id="59394" name="AutoShape 2" descr="http://img.blog.csdn.net/20131203103121296?watermark/2/text/aHR0cDovL2Jsb2cuY3Nkbi5uZXQvd2FuZ3lhbmluZ2xt/font/5a6L5L2T/fontsize/400/fill/I0JBQkFCMA==/dissolve/70/gravity/SouthEa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552" y="332656"/>
            <a:ext cx="626469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3.1</a:t>
            </a:r>
            <a:r>
              <a:rPr lang="en-US" altLang="zh-CN" sz="3600" b="1" dirty="0" smtClean="0">
                <a:solidFill>
                  <a:schemeClr val="tx1"/>
                </a:solidFill>
              </a:rPr>
              <a:t> P,R,N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图标识别</a:t>
            </a:r>
            <a:endParaRPr lang="en-US" altLang="zh-CN" sz="3600" b="1" dirty="0" smtClean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9552" y="3068960"/>
            <a:ext cx="8352928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3.2</a:t>
            </a:r>
            <a:r>
              <a:rPr lang="en-US" altLang="zh-CN" sz="3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err="1" smtClean="0">
                <a:solidFill>
                  <a:schemeClr val="tx1"/>
                </a:solidFill>
              </a:rPr>
              <a:t>LeftLight</a:t>
            </a:r>
            <a:r>
              <a:rPr lang="en-US" altLang="zh-CN" sz="3600" dirty="0" smtClean="0">
                <a:solidFill>
                  <a:schemeClr val="tx1"/>
                </a:solidFill>
              </a:rPr>
              <a:t>,</a:t>
            </a:r>
            <a:r>
              <a:rPr lang="en-US" altLang="zh-CN" sz="3600" dirty="0" smtClean="0"/>
              <a:t> </a:t>
            </a:r>
            <a:r>
              <a:rPr lang="en-US" altLang="zh-CN" sz="3600" dirty="0" err="1" smtClean="0">
                <a:solidFill>
                  <a:schemeClr val="tx1"/>
                </a:solidFill>
              </a:rPr>
              <a:t>Manual_Drive</a:t>
            </a:r>
            <a:r>
              <a:rPr lang="en-US" altLang="zh-CN" sz="3600" dirty="0" smtClean="0">
                <a:solidFill>
                  <a:schemeClr val="tx1"/>
                </a:solidFill>
              </a:rPr>
              <a:t>,</a:t>
            </a:r>
            <a:r>
              <a:rPr lang="en-US" altLang="zh-CN" sz="3600" dirty="0" smtClean="0"/>
              <a:t> </a:t>
            </a:r>
            <a:r>
              <a:rPr lang="en-US" altLang="zh-CN" sz="3600" dirty="0" err="1" smtClean="0">
                <a:solidFill>
                  <a:schemeClr val="tx1"/>
                </a:solidFill>
              </a:rPr>
              <a:t>Marker_Lamp</a:t>
            </a:r>
            <a:r>
              <a:rPr lang="en-US" altLang="zh-CN" sz="3600" dirty="0" smtClean="0">
                <a:solidFill>
                  <a:schemeClr val="tx1"/>
                </a:solidFill>
              </a:rPr>
              <a:t>,</a:t>
            </a:r>
            <a:r>
              <a:rPr lang="en-US" altLang="zh-CN" sz="3600" dirty="0" smtClean="0"/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Seatbelt,</a:t>
            </a:r>
            <a:r>
              <a:rPr lang="en-US" altLang="zh-CN" sz="3600" dirty="0" smtClean="0"/>
              <a:t> </a:t>
            </a:r>
            <a:r>
              <a:rPr lang="en-US" altLang="zh-CN" sz="3600" dirty="0" err="1" smtClean="0">
                <a:solidFill>
                  <a:schemeClr val="tx1"/>
                </a:solidFill>
              </a:rPr>
              <a:t>RightLight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图标识别</a:t>
            </a:r>
            <a:endParaRPr lang="en-US" altLang="zh-CN" sz="3600" b="1" dirty="0" smtClean="0">
              <a:solidFill>
                <a:schemeClr val="tx1"/>
              </a:solidFill>
            </a:endParaRPr>
          </a:p>
        </p:txBody>
      </p:sp>
      <p:pic>
        <p:nvPicPr>
          <p:cNvPr id="52225" name="Picture 1" descr="F:\麦隆-赵波\2016.11.5图片+程序\程序\test_icon2\test_icon\Park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5244" y="1340768"/>
            <a:ext cx="952500" cy="952500"/>
          </a:xfrm>
          <a:prstGeom prst="rect">
            <a:avLst/>
          </a:prstGeom>
          <a:noFill/>
        </p:spPr>
      </p:pic>
      <p:pic>
        <p:nvPicPr>
          <p:cNvPr id="52226" name="Picture 2" descr="F:\麦隆-赵波\2016.11.5图片+程序\程序\test_icon2\test_icon\Reverse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5444" y="1268760"/>
            <a:ext cx="952500" cy="952500"/>
          </a:xfrm>
          <a:prstGeom prst="rect">
            <a:avLst/>
          </a:prstGeom>
          <a:noFill/>
        </p:spPr>
      </p:pic>
      <p:pic>
        <p:nvPicPr>
          <p:cNvPr id="52227" name="Picture 3" descr="F:\麦隆-赵波\2016.11.5图片+程序\程序\test_icon2\test_icon\Neutrual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87652" y="1268760"/>
            <a:ext cx="952500" cy="952500"/>
          </a:xfrm>
          <a:prstGeom prst="rect">
            <a:avLst/>
          </a:prstGeom>
          <a:noFill/>
        </p:spPr>
      </p:pic>
      <p:pic>
        <p:nvPicPr>
          <p:cNvPr id="52228" name="Picture 4" descr="F:\麦隆-赵波\2016.11.5图片+程序\程序\test_icon2\test_icon\LeftLight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5244" y="4437112"/>
            <a:ext cx="952500" cy="952500"/>
          </a:xfrm>
          <a:prstGeom prst="rect">
            <a:avLst/>
          </a:prstGeom>
          <a:noFill/>
        </p:spPr>
      </p:pic>
      <p:pic>
        <p:nvPicPr>
          <p:cNvPr id="52229" name="Picture 5" descr="F:\麦隆-赵波\2016.11.5图片+程序\程序\test_icon2\test_icon\Manual_Drive.b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55404" y="4437112"/>
            <a:ext cx="952500" cy="952500"/>
          </a:xfrm>
          <a:prstGeom prst="rect">
            <a:avLst/>
          </a:prstGeom>
          <a:noFill/>
        </p:spPr>
      </p:pic>
      <p:pic>
        <p:nvPicPr>
          <p:cNvPr id="52230" name="Picture 6" descr="F:\麦隆-赵波\2016.11.5图片+程序\程序\test_icon2\test_icon\Marker_Lamp.bmp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51548" y="4437112"/>
            <a:ext cx="952500" cy="952500"/>
          </a:xfrm>
          <a:prstGeom prst="rect">
            <a:avLst/>
          </a:prstGeom>
          <a:noFill/>
        </p:spPr>
      </p:pic>
      <p:pic>
        <p:nvPicPr>
          <p:cNvPr id="52231" name="Picture 7" descr="F:\麦隆-赵波\2016.11.5图片+程序\程序\test_icon2\test_icon\Seatbelt.bm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47692" y="4437112"/>
            <a:ext cx="952500" cy="952500"/>
          </a:xfrm>
          <a:prstGeom prst="rect">
            <a:avLst/>
          </a:prstGeom>
          <a:noFill/>
        </p:spPr>
      </p:pic>
      <p:pic>
        <p:nvPicPr>
          <p:cNvPr id="52232" name="Picture 8" descr="F:\麦隆-赵波\2016.11.5图片+程序\程序\test_icon2\test_icon\RightLight.bmp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43836" y="4437112"/>
            <a:ext cx="952500" cy="952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188640"/>
            <a:ext cx="626469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3.1</a:t>
            </a:r>
            <a:r>
              <a:rPr lang="en-US" altLang="zh-CN" sz="3600" b="1" dirty="0" smtClean="0">
                <a:solidFill>
                  <a:schemeClr val="tx1"/>
                </a:solidFill>
              </a:rPr>
              <a:t> P,R,N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图标识别</a:t>
            </a:r>
            <a:endParaRPr lang="en-US" altLang="zh-CN" sz="36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323528" y="1628800"/>
          <a:ext cx="3240360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1080120"/>
                <a:gridCol w="1152128"/>
              </a:tblGrid>
              <a:tr h="370840">
                <a:tc>
                  <a:txBody>
                    <a:bodyPr/>
                    <a:lstStyle/>
                    <a:p>
                      <a:endParaRPr lang="zh-CN" altLang="en-US" sz="4000" b="1" i="0" baseline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4000" b="1" i="0" baseline="0" dirty="0" smtClean="0">
                          <a:solidFill>
                            <a:srgbClr val="FF0000"/>
                          </a:solidFill>
                        </a:rPr>
                        <a:t>亮</a:t>
                      </a:r>
                      <a:endParaRPr lang="zh-CN" altLang="en-US" sz="4000" b="1" i="0" baseline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4000" b="1" i="0" baseline="0" dirty="0" smtClean="0">
                          <a:solidFill>
                            <a:srgbClr val="FF0000"/>
                          </a:solidFill>
                        </a:rPr>
                        <a:t>暗</a:t>
                      </a:r>
                      <a:endParaRPr lang="zh-CN" altLang="en-US" sz="4000" b="1" i="0" baseline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4000" b="1" i="0" baseline="0" dirty="0" smtClean="0">
                          <a:solidFill>
                            <a:srgbClr val="FF0000"/>
                          </a:solidFill>
                        </a:rPr>
                        <a:t>P</a:t>
                      </a:r>
                      <a:endParaRPr lang="zh-CN" altLang="en-US" sz="4000" b="1" i="0" baseline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4000" b="1" i="0" baseline="0" dirty="0" smtClean="0">
                          <a:solidFill>
                            <a:srgbClr val="FF0000"/>
                          </a:solidFill>
                        </a:rPr>
                        <a:t>绿</a:t>
                      </a:r>
                      <a:endParaRPr lang="zh-CN" altLang="en-US" sz="4000" b="1" i="0" baseline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4000" b="1" i="0" baseline="0" dirty="0" smtClean="0">
                          <a:solidFill>
                            <a:srgbClr val="FF0000"/>
                          </a:solidFill>
                        </a:rPr>
                        <a:t>红</a:t>
                      </a:r>
                      <a:endParaRPr lang="zh-CN" altLang="en-US" sz="4000" b="1" i="0" baseline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4000" b="1" i="0" baseline="0" dirty="0" smtClean="0">
                          <a:solidFill>
                            <a:srgbClr val="FF0000"/>
                          </a:solidFill>
                        </a:rPr>
                        <a:t>R</a:t>
                      </a:r>
                      <a:endParaRPr lang="zh-CN" altLang="en-US" sz="4000" b="1" i="0" baseline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4000" b="1" i="0" baseline="0" dirty="0" smtClean="0">
                          <a:solidFill>
                            <a:srgbClr val="FF0000"/>
                          </a:solidFill>
                        </a:rPr>
                        <a:t>黄</a:t>
                      </a:r>
                      <a:endParaRPr lang="zh-CN" altLang="en-US" sz="4000" b="1" i="0" baseline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4000" b="1" i="0" baseline="0" dirty="0" smtClean="0">
                          <a:solidFill>
                            <a:srgbClr val="FF0000"/>
                          </a:solidFill>
                        </a:rPr>
                        <a:t>红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4000" b="1" i="0" baseline="0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zh-CN" altLang="en-US" sz="4000" b="1" i="0" baseline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4000" b="1" i="0" baseline="0" dirty="0" smtClean="0">
                          <a:solidFill>
                            <a:srgbClr val="FF0000"/>
                          </a:solidFill>
                        </a:rPr>
                        <a:t>绿</a:t>
                      </a:r>
                      <a:endParaRPr lang="zh-CN" altLang="en-US" sz="4000" b="1" i="0" baseline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4000" b="1" i="0" baseline="0" dirty="0" smtClean="0">
                          <a:solidFill>
                            <a:srgbClr val="FF0000"/>
                          </a:solidFill>
                        </a:rPr>
                        <a:t>红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1" descr="F:\麦隆-赵波\2016.11.5图片+程序\程序\test_icon2\test_icon\Park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636740"/>
            <a:ext cx="952500" cy="952500"/>
          </a:xfrm>
          <a:prstGeom prst="rect">
            <a:avLst/>
          </a:prstGeom>
          <a:noFill/>
        </p:spPr>
      </p:pic>
      <p:pic>
        <p:nvPicPr>
          <p:cNvPr id="9" name="Picture 2" descr="F:\麦隆-赵波\2016.11.5图片+程序\程序\test_icon2\test_icon\Reverse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4636740"/>
            <a:ext cx="952500" cy="952500"/>
          </a:xfrm>
          <a:prstGeom prst="rect">
            <a:avLst/>
          </a:prstGeom>
          <a:noFill/>
        </p:spPr>
      </p:pic>
      <p:pic>
        <p:nvPicPr>
          <p:cNvPr id="10" name="Picture 3" descr="F:\麦隆-赵波\2016.11.5图片+程序\程序\test_icon2\test_icon\Neutrual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4636740"/>
            <a:ext cx="952500" cy="952500"/>
          </a:xfrm>
          <a:prstGeom prst="rect">
            <a:avLst/>
          </a:prstGeom>
          <a:noFill/>
        </p:spPr>
      </p:pic>
      <p:pic>
        <p:nvPicPr>
          <p:cNvPr id="51202" name="Picture 2" descr="F:\麦隆-赵波\2016.11.5图片+程序\程序\test_icon2\test_icon\Reverse_True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8137" y="1556792"/>
            <a:ext cx="5435863" cy="4077072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>
          <a:xfrm>
            <a:off x="3272457" y="5949280"/>
            <a:ext cx="24625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sz="3200" b="1" dirty="0" smtClean="0"/>
              <a:t>以</a:t>
            </a:r>
            <a:r>
              <a:rPr lang="en-US" altLang="zh-CN" sz="3200" b="1" dirty="0" smtClean="0"/>
              <a:t>P</a:t>
            </a:r>
            <a:r>
              <a:rPr lang="zh-CN" altLang="en-US" sz="3200" b="1" dirty="0" smtClean="0"/>
              <a:t>图标为例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F:\麦隆-赵波\2016.11.5图片+程序\程序\test_icon2\test_icon\Park_True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293"/>
          </a:xfrm>
          <a:prstGeom prst="rect">
            <a:avLst/>
          </a:prstGeom>
          <a:noFill/>
        </p:spPr>
      </p:pic>
      <p:sp>
        <p:nvSpPr>
          <p:cNvPr id="11" name="矩形 10"/>
          <p:cNvSpPr/>
          <p:nvPr/>
        </p:nvSpPr>
        <p:spPr>
          <a:xfrm>
            <a:off x="4283968" y="1772816"/>
            <a:ext cx="5040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19672" y="2564904"/>
            <a:ext cx="6264696" cy="16561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dirty="0" smtClean="0">
                <a:solidFill>
                  <a:schemeClr val="tx1"/>
                </a:solidFill>
              </a:rPr>
              <a:t>1.</a:t>
            </a:r>
            <a:r>
              <a:rPr lang="zh-CN" altLang="en-US" sz="6600" b="1" dirty="0" smtClean="0">
                <a:solidFill>
                  <a:schemeClr val="tx1"/>
                </a:solidFill>
              </a:rPr>
              <a:t>指针检测识别</a:t>
            </a:r>
            <a:endParaRPr lang="zh-CN" altLang="en-US" sz="6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 descr="C:\Users\Administrator\AppData\Roaming\Tencent\Users\254627519\QQ\WinTemp\RichOle\@DU2KYXX5Z{W8NT1~$IQD0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0"/>
            <a:ext cx="2915816" cy="3078906"/>
          </a:xfrm>
          <a:prstGeom prst="rect">
            <a:avLst/>
          </a:prstGeom>
          <a:noFill/>
        </p:spPr>
      </p:pic>
      <p:pic>
        <p:nvPicPr>
          <p:cNvPr id="57346" name="Picture 2" descr="C:\Users\Administrator\AppData\Roaming\Tencent\Users\254627519\QQ\WinTemp\RichOle\B`TNN{IW9K3)F7GWWO1%H_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3" y="3140968"/>
            <a:ext cx="2880321" cy="3168352"/>
          </a:xfrm>
          <a:prstGeom prst="rect">
            <a:avLst/>
          </a:prstGeom>
          <a:noFill/>
        </p:spPr>
      </p:pic>
      <p:pic>
        <p:nvPicPr>
          <p:cNvPr id="57347" name="Picture 3" descr="C:\Users\Administrator\AppData\Roaming\Tencent\Users\254627519\QQ\WinTemp\RichOle\3YQ_9U10R1$9~TC_ALX3M5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3140968"/>
            <a:ext cx="2981325" cy="3143250"/>
          </a:xfrm>
          <a:prstGeom prst="rect">
            <a:avLst/>
          </a:prstGeom>
          <a:noFill/>
        </p:spPr>
      </p:pic>
      <p:pic>
        <p:nvPicPr>
          <p:cNvPr id="57348" name="Picture 4" descr="C:\Users\Administrator\AppData\Roaming\Tencent\Users\254627519\QQ\WinTemp\RichOle\$MZD66V[VJ]`LCK`NSFGY5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15075" y="3068960"/>
            <a:ext cx="2828925" cy="32403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9552" y="3068960"/>
            <a:ext cx="8352928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 smtClean="0">
                <a:solidFill>
                  <a:schemeClr val="tx1"/>
                </a:solidFill>
              </a:rPr>
              <a:t>P,R,N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采用颜色信息进行图标识别，统计个通道的灰度值进行识别</a:t>
            </a:r>
            <a:endParaRPr lang="en-US" altLang="zh-CN" sz="360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1540396"/>
            <a:ext cx="8352928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3.2</a:t>
            </a:r>
            <a:r>
              <a:rPr lang="en-US" altLang="zh-CN" sz="3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err="1" smtClean="0">
                <a:solidFill>
                  <a:schemeClr val="tx1"/>
                </a:solidFill>
              </a:rPr>
              <a:t>LeftLight</a:t>
            </a:r>
            <a:r>
              <a:rPr lang="en-US" altLang="zh-CN" sz="3600" dirty="0" smtClean="0">
                <a:solidFill>
                  <a:schemeClr val="tx1"/>
                </a:solidFill>
              </a:rPr>
              <a:t>,</a:t>
            </a:r>
            <a:r>
              <a:rPr lang="en-US" altLang="zh-CN" sz="3600" dirty="0" smtClean="0"/>
              <a:t> </a:t>
            </a:r>
            <a:r>
              <a:rPr lang="en-US" altLang="zh-CN" sz="3600" dirty="0" err="1" smtClean="0">
                <a:solidFill>
                  <a:schemeClr val="tx1"/>
                </a:solidFill>
              </a:rPr>
              <a:t>Manual_Drive</a:t>
            </a:r>
            <a:r>
              <a:rPr lang="en-US" altLang="zh-CN" sz="3600" dirty="0" smtClean="0">
                <a:solidFill>
                  <a:schemeClr val="tx1"/>
                </a:solidFill>
              </a:rPr>
              <a:t>,</a:t>
            </a:r>
            <a:r>
              <a:rPr lang="en-US" altLang="zh-CN" sz="3600" dirty="0" smtClean="0"/>
              <a:t> </a:t>
            </a:r>
            <a:r>
              <a:rPr lang="en-US" altLang="zh-CN" sz="3600" dirty="0" err="1" smtClean="0">
                <a:solidFill>
                  <a:schemeClr val="tx1"/>
                </a:solidFill>
              </a:rPr>
              <a:t>Marker_Lamp</a:t>
            </a:r>
            <a:r>
              <a:rPr lang="en-US" altLang="zh-CN" sz="3600" dirty="0" smtClean="0">
                <a:solidFill>
                  <a:schemeClr val="tx1"/>
                </a:solidFill>
              </a:rPr>
              <a:t>,</a:t>
            </a:r>
            <a:r>
              <a:rPr lang="en-US" altLang="zh-CN" sz="3600" dirty="0" smtClean="0"/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Seatbelt,</a:t>
            </a:r>
            <a:r>
              <a:rPr lang="en-US" altLang="zh-CN" sz="3600" dirty="0" smtClean="0"/>
              <a:t> </a:t>
            </a:r>
            <a:r>
              <a:rPr lang="en-US" altLang="zh-CN" sz="3600" dirty="0" err="1" smtClean="0">
                <a:solidFill>
                  <a:schemeClr val="tx1"/>
                </a:solidFill>
              </a:rPr>
              <a:t>RightLight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图标识别</a:t>
            </a:r>
            <a:endParaRPr lang="en-US" altLang="zh-CN" sz="3600" b="1" dirty="0" smtClean="0">
              <a:solidFill>
                <a:schemeClr val="tx1"/>
              </a:solidFill>
            </a:endParaRPr>
          </a:p>
        </p:txBody>
      </p:sp>
      <p:pic>
        <p:nvPicPr>
          <p:cNvPr id="5" name="Picture 4" descr="F:\麦隆-赵波\2016.11.5图片+程序\程序\test_icon2\test_icon\LeftLight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9220" y="2908548"/>
            <a:ext cx="952500" cy="952500"/>
          </a:xfrm>
          <a:prstGeom prst="rect">
            <a:avLst/>
          </a:prstGeom>
          <a:noFill/>
        </p:spPr>
      </p:pic>
      <p:pic>
        <p:nvPicPr>
          <p:cNvPr id="6" name="Picture 5" descr="F:\麦隆-赵波\2016.11.5图片+程序\程序\test_icon2\test_icon\Manual_Drive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9380" y="2908548"/>
            <a:ext cx="952500" cy="952500"/>
          </a:xfrm>
          <a:prstGeom prst="rect">
            <a:avLst/>
          </a:prstGeom>
          <a:noFill/>
        </p:spPr>
      </p:pic>
      <p:pic>
        <p:nvPicPr>
          <p:cNvPr id="7" name="Picture 6" descr="F:\麦隆-赵波\2016.11.5图片+程序\程序\test_icon2\test_icon\Marker_Lamp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5524" y="2908548"/>
            <a:ext cx="952500" cy="952500"/>
          </a:xfrm>
          <a:prstGeom prst="rect">
            <a:avLst/>
          </a:prstGeom>
          <a:noFill/>
        </p:spPr>
      </p:pic>
      <p:pic>
        <p:nvPicPr>
          <p:cNvPr id="8" name="Picture 7" descr="F:\麦隆-赵波\2016.11.5图片+程序\程序\test_icon2\test_icon\Seatbelt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31668" y="2908548"/>
            <a:ext cx="952500" cy="952500"/>
          </a:xfrm>
          <a:prstGeom prst="rect">
            <a:avLst/>
          </a:prstGeom>
          <a:noFill/>
        </p:spPr>
      </p:pic>
      <p:pic>
        <p:nvPicPr>
          <p:cNvPr id="9" name="Picture 8" descr="F:\麦隆-赵波\2016.11.5图片+程序\程序\test_icon2\test_icon\RightLight.b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27812" y="2908548"/>
            <a:ext cx="952500" cy="952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F:\麦隆-赵波\2016.11.5图片+程序\程序\test_icon2\test_icon\Marker_Lamp_True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294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5364088" y="908720"/>
            <a:ext cx="4320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1560" y="1988840"/>
            <a:ext cx="7344816" cy="259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dirty="0" smtClean="0">
                <a:solidFill>
                  <a:schemeClr val="tx1"/>
                </a:solidFill>
              </a:rPr>
              <a:t>采用已有模板与图像中可能出现的位置进行模板匹配，程序中采用了</a:t>
            </a:r>
            <a:r>
              <a:rPr lang="en-US" altLang="zh-CN" sz="3600" dirty="0" err="1" smtClean="0">
                <a:solidFill>
                  <a:schemeClr val="tx1"/>
                </a:solidFill>
              </a:rPr>
              <a:t>cvMatchTemplate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方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法，即采用诸点遍历的方法</a:t>
            </a:r>
            <a:endParaRPr lang="en-US" altLang="zh-CN" sz="360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59832" y="764704"/>
            <a:ext cx="2736304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</a:rPr>
              <a:t>图像标定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2708920"/>
            <a:ext cx="2736304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</a:rPr>
              <a:t>图标区域检测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9832" y="3645024"/>
            <a:ext cx="2736304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</a:rPr>
              <a:t>灰度变换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59832" y="4581128"/>
            <a:ext cx="2736304" cy="12241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</a:rPr>
              <a:t>采用模板匹配的方法遍历可能存在图像块区域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4283968" y="1412776"/>
            <a:ext cx="216024" cy="2880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4283968" y="3356992"/>
            <a:ext cx="216024" cy="2880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4283968" y="4293096"/>
            <a:ext cx="216024" cy="2880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547664" y="548680"/>
            <a:ext cx="576064" cy="568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 smtClean="0">
                <a:solidFill>
                  <a:srgbClr val="FF0000"/>
                </a:solidFill>
              </a:rPr>
              <a:t>图标识别程序流程图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59832" y="1700808"/>
            <a:ext cx="2736304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</a:rPr>
              <a:t>预处理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9" name="下箭头 18"/>
          <p:cNvSpPr/>
          <p:nvPr/>
        </p:nvSpPr>
        <p:spPr>
          <a:xfrm>
            <a:off x="4283968" y="2348880"/>
            <a:ext cx="216024" cy="2880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1560" y="1988840"/>
            <a:ext cx="7344816" cy="259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dirty="0" smtClean="0">
                <a:solidFill>
                  <a:schemeClr val="tx1"/>
                </a:solidFill>
              </a:rPr>
              <a:t>                      </a:t>
            </a:r>
            <a:r>
              <a:rPr lang="zh-CN" altLang="en-US" sz="6600" b="1" dirty="0" smtClean="0">
                <a:solidFill>
                  <a:schemeClr val="tx1"/>
                </a:solidFill>
              </a:rPr>
              <a:t>谢    谢！</a:t>
            </a:r>
            <a:endParaRPr lang="en-US" altLang="zh-CN" sz="660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31840" y="188640"/>
            <a:ext cx="2736304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</a:rPr>
              <a:t>图像标定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31840" y="1124744"/>
            <a:ext cx="2736304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</a:rPr>
              <a:t>圆环区域检测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31840" y="2060848"/>
            <a:ext cx="2736304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</a:rPr>
              <a:t>红色通道检测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31840" y="2996952"/>
            <a:ext cx="2736304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</a:rPr>
              <a:t>二值化处理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31840" y="3933056"/>
            <a:ext cx="2736304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</a:rPr>
              <a:t>块状区域提取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31840" y="4869160"/>
            <a:ext cx="2736304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</a:rPr>
              <a:t>优化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31840" y="5805264"/>
            <a:ext cx="2736304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</a:rPr>
              <a:t>确定象限计算夹角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4355976" y="836712"/>
            <a:ext cx="216024" cy="2880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4355976" y="1772816"/>
            <a:ext cx="216024" cy="2880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4355976" y="2708920"/>
            <a:ext cx="216024" cy="2880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4427984" y="3645024"/>
            <a:ext cx="216024" cy="2880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4427984" y="4581128"/>
            <a:ext cx="216024" cy="2880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下箭头 14"/>
          <p:cNvSpPr/>
          <p:nvPr/>
        </p:nvSpPr>
        <p:spPr>
          <a:xfrm>
            <a:off x="4427984" y="5517232"/>
            <a:ext cx="216024" cy="2880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71600" y="548680"/>
            <a:ext cx="576064" cy="568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 smtClean="0">
                <a:solidFill>
                  <a:srgbClr val="FF0000"/>
                </a:solidFill>
              </a:rPr>
              <a:t>指针检测程序流程图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麦隆-赵波\2016.11.5图片+程序\程序\test_indicator2\test_Indicator\Rotationl_Speed_500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048" y="89740"/>
            <a:ext cx="8388424" cy="6291588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2339752" y="6372036"/>
            <a:ext cx="38340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/>
              <a:t>Rotationl_Speed_500</a:t>
            </a:r>
            <a:endParaRPr lang="zh-CN" altLang="en-US" sz="3200" b="1" dirty="0"/>
          </a:p>
        </p:txBody>
      </p:sp>
      <p:grpSp>
        <p:nvGrpSpPr>
          <p:cNvPr id="6" name="组合 5"/>
          <p:cNvGrpSpPr/>
          <p:nvPr/>
        </p:nvGrpSpPr>
        <p:grpSpPr>
          <a:xfrm>
            <a:off x="1547664" y="1718540"/>
            <a:ext cx="2232248" cy="2232248"/>
            <a:chOff x="1115616" y="1628800"/>
            <a:chExt cx="2232248" cy="2232248"/>
          </a:xfrm>
        </p:grpSpPr>
        <p:sp>
          <p:nvSpPr>
            <p:cNvPr id="4" name="椭圆 3"/>
            <p:cNvSpPr/>
            <p:nvPr/>
          </p:nvSpPr>
          <p:spPr>
            <a:xfrm>
              <a:off x="1547664" y="2060848"/>
              <a:ext cx="1368152" cy="1368152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115616" y="1628800"/>
              <a:ext cx="2232248" cy="2232248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31840" y="6372036"/>
            <a:ext cx="2656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sz="3200" b="1" dirty="0" smtClean="0"/>
              <a:t>计算圆环区域</a:t>
            </a:r>
            <a:endParaRPr lang="zh-CN" altLang="en-US" sz="3200" b="1" dirty="0"/>
          </a:p>
        </p:txBody>
      </p:sp>
      <p:pic>
        <p:nvPicPr>
          <p:cNvPr id="12289" name="Picture 1" descr="C:\Users\Administrator\AppData\Roaming\Tencent\Users\254627519\QQ\WinTemp\RichOle\KYV6G(86ZMMFTFU{L5@BM]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476672"/>
            <a:ext cx="5458544" cy="562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1982" y="6372036"/>
            <a:ext cx="67762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sz="3200" b="1" dirty="0" smtClean="0"/>
              <a:t>红色通道分量大于其他两通道分量值</a:t>
            </a:r>
            <a:endParaRPr lang="zh-CN" altLang="en-US" sz="3200" b="1" dirty="0"/>
          </a:p>
        </p:txBody>
      </p:sp>
      <p:pic>
        <p:nvPicPr>
          <p:cNvPr id="11265" name="Picture 1" descr="C:\Users\Administrator\AppData\Roaming\Tencent\Users\254627519\QQ\WinTemp\RichOle\E0%)]CYC%MEA2SOMH44){I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1" y="0"/>
            <a:ext cx="6124739" cy="63093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49798" y="6372036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sz="3200" b="1" dirty="0" smtClean="0"/>
              <a:t>二值化</a:t>
            </a:r>
            <a:endParaRPr lang="zh-CN" altLang="en-US" sz="3200" b="1" dirty="0"/>
          </a:p>
        </p:txBody>
      </p:sp>
      <p:pic>
        <p:nvPicPr>
          <p:cNvPr id="10241" name="Picture 1" descr="C:\Users\Administrator\AppData\Roaming\Tencent\Users\254627519\QQ\WinTemp\RichOle\`5I8%8)@BQWS%]O0_IH7_6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0"/>
            <a:ext cx="6004690" cy="61874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43812" y="6372036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sz="3200" b="1" dirty="0" smtClean="0"/>
              <a:t>块状区域</a:t>
            </a:r>
            <a:endParaRPr lang="zh-CN" altLang="en-US" sz="3200" b="1" dirty="0"/>
          </a:p>
        </p:txBody>
      </p:sp>
      <p:pic>
        <p:nvPicPr>
          <p:cNvPr id="9217" name="Picture 1" descr="C:\Users\Administrator\AppData\Roaming\Tencent\Users\254627519\QQ\WinTemp\RichOle\MO~~WI17`O23MX75W8(MJBJ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2487" y="129176"/>
            <a:ext cx="6145857" cy="61801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784" y="6372036"/>
            <a:ext cx="1008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sz="3200" b="1" dirty="0" smtClean="0"/>
              <a:t>优化</a:t>
            </a:r>
            <a:endParaRPr lang="zh-CN" altLang="en-US" sz="3200" b="1" dirty="0"/>
          </a:p>
        </p:txBody>
      </p:sp>
      <p:pic>
        <p:nvPicPr>
          <p:cNvPr id="8193" name="Picture 1" descr="C:\Users\Administrator\AppData\Roaming\Tencent\Users\254627519\QQ\WinTemp\RichOle\O~F]18[U3`8S`Y~2EJXVJY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10816"/>
            <a:ext cx="6056387" cy="60985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479</Words>
  <Application>Microsoft Office PowerPoint</Application>
  <PresentationFormat>全屏显示(4:3)</PresentationFormat>
  <Paragraphs>65</Paragraphs>
  <Slides>26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8" baseType="lpstr">
      <vt:lpstr>Office 主题</vt:lpstr>
      <vt:lpstr>Equation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Administrator</cp:lastModifiedBy>
  <cp:revision>30</cp:revision>
  <dcterms:modified xsi:type="dcterms:W3CDTF">2016-11-14T06:10:52Z</dcterms:modified>
</cp:coreProperties>
</file>